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92" r:id="rId4"/>
    <p:sldId id="493" r:id="rId5"/>
    <p:sldId id="494" r:id="rId6"/>
    <p:sldId id="470" r:id="rId7"/>
    <p:sldId id="491" r:id="rId8"/>
    <p:sldId id="484" r:id="rId9"/>
    <p:sldId id="487" r:id="rId10"/>
    <p:sldId id="488" r:id="rId11"/>
    <p:sldId id="490" r:id="rId12"/>
    <p:sldId id="479" r:id="rId13"/>
    <p:sldId id="434" r:id="rId14"/>
  </p:sldIdLst>
  <p:sldSz cx="9144000" cy="5143500" type="screen16x9"/>
  <p:notesSz cx="6858000" cy="9144000"/>
  <p:embeddedFontLst>
    <p:embeddedFont>
      <p:font typeface="Orly's Font 2" panose="020B0604020202020204" charset="0"/>
      <p:regular r:id="rId16"/>
    </p:embeddedFont>
    <p:embeddedFont>
      <p:font typeface="MS PGothic" panose="020B0600070205080204" pitchFamily="34" charset="-128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61" d="100"/>
          <a:sy n="61" d="100"/>
        </p:scale>
        <p:origin x="-72" y="-46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59" y="1833246"/>
            <a:ext cx="2330083" cy="273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474771"/>
            <a:ext cx="73152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quickly subtract 10 or 100 from any number? </a:t>
            </a:r>
            <a:endParaRPr lang="en-US" sz="28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242203"/>
              </p:ext>
            </p:extLst>
          </p:nvPr>
        </p:nvGraphicFramePr>
        <p:xfrm>
          <a:off x="5486400" y="1478609"/>
          <a:ext cx="2971800" cy="2670855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</a:tblGrid>
              <a:tr h="4037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Minus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rly's Font 2" pitchFamily="66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Minus 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rly's Font 2" pitchFamily="66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145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250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5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338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450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Cloud Callout 6"/>
          <p:cNvSpPr/>
          <p:nvPr/>
        </p:nvSpPr>
        <p:spPr>
          <a:xfrm>
            <a:off x="2933479" y="1728856"/>
            <a:ext cx="2410690" cy="1618145"/>
          </a:xfrm>
          <a:prstGeom prst="cloudCallout">
            <a:avLst>
              <a:gd name="adj1" fmla="val -59144"/>
              <a:gd name="adj2" fmla="val 5024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3929357" y="2060692"/>
            <a:ext cx="699725" cy="684817"/>
            <a:chOff x="342900" y="1597188"/>
            <a:chExt cx="2287122" cy="2238398"/>
          </a:xfrm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0" name="Text Placeholder 1"/>
          <p:cNvSpPr txBox="1">
            <a:spLocks/>
          </p:cNvSpPr>
          <p:nvPr/>
        </p:nvSpPr>
        <p:spPr bwMode="auto">
          <a:xfrm>
            <a:off x="3745815" y="2802847"/>
            <a:ext cx="114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100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21" name="Group 120"/>
          <p:cNvGrpSpPr>
            <a:grpSpLocks noChangeAspect="1"/>
          </p:cNvGrpSpPr>
          <p:nvPr/>
        </p:nvGrpSpPr>
        <p:grpSpPr>
          <a:xfrm>
            <a:off x="3579883" y="2077083"/>
            <a:ext cx="73196" cy="713221"/>
            <a:chOff x="3882188" y="2366825"/>
            <a:chExt cx="182880" cy="1781961"/>
          </a:xfrm>
        </p:grpSpPr>
        <p:sp>
          <p:nvSpPr>
            <p:cNvPr id="122" name="Rectangle 121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Rectangle 122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4" name="Rectangle 123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Text Placeholder 1"/>
          <p:cNvSpPr txBox="1">
            <a:spLocks/>
          </p:cNvSpPr>
          <p:nvPr/>
        </p:nvSpPr>
        <p:spPr bwMode="auto">
          <a:xfrm>
            <a:off x="3064413" y="2823783"/>
            <a:ext cx="9679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10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7" grpId="0" animBg="1"/>
      <p:bldP spid="120" grpId="0" build="p"/>
      <p:bldP spid="13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roup 334"/>
          <p:cNvGrpSpPr>
            <a:grpSpLocks noChangeAspect="1"/>
          </p:cNvGrpSpPr>
          <p:nvPr/>
        </p:nvGrpSpPr>
        <p:grpSpPr>
          <a:xfrm>
            <a:off x="5833677" y="472703"/>
            <a:ext cx="1239608" cy="1213196"/>
            <a:chOff x="342900" y="1597188"/>
            <a:chExt cx="2287122" cy="2238398"/>
          </a:xfrm>
        </p:grpSpPr>
        <p:grpSp>
          <p:nvGrpSpPr>
            <p:cNvPr id="336" name="Group 335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436" name="Rectangle 4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Rectangle 4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Rectangle 4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Rectangle 4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Rectangle 4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Rectangle 4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2" name="Rectangle 4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Rectangle 4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Rectangle 4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Rectangle 4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7" name="Group 336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426" name="Rectangle 4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Rectangle 4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Rectangle 4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Rectangle 4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Rectangle 4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Rectangle 4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Rectangle 4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Rectangle 4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Rectangle 4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Rectangle 4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8" name="Group 337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Rectangle 4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Rectangle 4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Rectangle 4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Rectangle 4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Rectangle 4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Rectangle 4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Rectangle 4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9" name="Group 338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Rectangle 4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0" name="Group 339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Rectangle 3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1" name="Group 340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Rectangle 3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2" name="Group 341"/>
            <p:cNvGrpSpPr>
              <a:grpSpLocks noChangeAspect="1"/>
            </p:cNvGrpSpPr>
            <p:nvPr/>
          </p:nvGrpSpPr>
          <p:grpSpPr>
            <a:xfrm>
              <a:off x="1709644" y="1597188"/>
              <a:ext cx="234569" cy="2238398"/>
              <a:chOff x="3878329" y="2366825"/>
              <a:chExt cx="186739" cy="1781967"/>
            </a:xfrm>
          </p:grpSpPr>
          <p:sp>
            <p:nvSpPr>
              <p:cNvPr id="376" name="Rectangle 3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Rectangle 3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Rectangle 3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78329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3" name="Group 342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Rectangle 3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Rectangle 3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Rectangle 3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Rectangle 3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Rectangle 3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2" name="Rectangle 3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Rectangle 3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Rectangle 3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Rectangle 3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4" name="Group 343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356" name="Rectangle 3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5" name="Group 344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346" name="Rectangle 3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7" name="Rectangle 3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8" name="Rectangle 3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9" name="Rectangle 3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0" name="Rectangle 3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1" name="Rectangle 3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2" name="Rectangle 3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Rectangle 3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Rectangle 3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46" name="Text Placeholder 2"/>
          <p:cNvSpPr txBox="1">
            <a:spLocks/>
          </p:cNvSpPr>
          <p:nvPr/>
        </p:nvSpPr>
        <p:spPr bwMode="auto">
          <a:xfrm>
            <a:off x="3038270" y="836872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600200" y="2520960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  569 =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hundreds + 6 tens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569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100 = 4 hundreds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tens +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ones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Rectangle 448"/>
          <p:cNvSpPr/>
          <p:nvPr/>
        </p:nvSpPr>
        <p:spPr>
          <a:xfrm rot="5400000">
            <a:off x="3815185" y="1950075"/>
            <a:ext cx="1454130" cy="201168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3220216" y="1625385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719801" y="2520960"/>
            <a:ext cx="2667200" cy="9813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3003027" y="3821257"/>
            <a:ext cx="37866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9 - 100 = 469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42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" grpId="0" build="p"/>
      <p:bldP spid="447" grpId="0" build="p"/>
      <p:bldP spid="449" grpId="0" animBg="1"/>
      <p:bldP spid="116" grpId="0" build="p"/>
      <p:bldP spid="117" grpId="0" animBg="1"/>
      <p:bldP spid="1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371600" y="2654479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  435 = 4 hundreds +  3 tens + 5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435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100 =3 hundreds +  3 tens + 5 ones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Rectangle 448"/>
          <p:cNvSpPr/>
          <p:nvPr/>
        </p:nvSpPr>
        <p:spPr>
          <a:xfrm rot="5400000">
            <a:off x="3641931" y="2109329"/>
            <a:ext cx="1257301" cy="195354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6" name="Text Placeholder 2"/>
          <p:cNvSpPr txBox="1">
            <a:spLocks/>
          </p:cNvSpPr>
          <p:nvPr/>
        </p:nvSpPr>
        <p:spPr bwMode="auto">
          <a:xfrm>
            <a:off x="3038270" y="1591330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435 - 100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388702" y="2616225"/>
            <a:ext cx="2667200" cy="981369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8" name="Text Placeholder 2"/>
          <p:cNvSpPr txBox="1">
            <a:spLocks/>
          </p:cNvSpPr>
          <p:nvPr/>
        </p:nvSpPr>
        <p:spPr bwMode="auto">
          <a:xfrm>
            <a:off x="2492942" y="4171950"/>
            <a:ext cx="40854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435 - 100 = 335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5833677" y="472703"/>
            <a:ext cx="1239608" cy="1213196"/>
            <a:chOff x="342900" y="1597188"/>
            <a:chExt cx="2287122" cy="2238398"/>
          </a:xfrm>
        </p:grpSpPr>
        <p:grpSp>
          <p:nvGrpSpPr>
            <p:cNvPr id="120" name="Group 119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120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22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3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1709644" y="1597188"/>
              <a:ext cx="234569" cy="2238398"/>
              <a:chOff x="3878329" y="2366825"/>
              <a:chExt cx="186739" cy="1781967"/>
            </a:xfrm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78329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26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27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28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0" name="Text Placeholder 2"/>
          <p:cNvSpPr txBox="1">
            <a:spLocks/>
          </p:cNvSpPr>
          <p:nvPr/>
        </p:nvSpPr>
        <p:spPr bwMode="auto">
          <a:xfrm>
            <a:off x="3038270" y="836872"/>
            <a:ext cx="2951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42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" grpId="0" build="p"/>
      <p:bldP spid="449" grpId="0" animBg="1"/>
      <p:bldP spid="116" grpId="0" build="p"/>
      <p:bldP spid="117" grpId="0" animBg="1"/>
      <p:bldP spid="1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Cloud Callout 521"/>
          <p:cNvSpPr/>
          <p:nvPr/>
        </p:nvSpPr>
        <p:spPr>
          <a:xfrm>
            <a:off x="5083401" y="2343150"/>
            <a:ext cx="3374256" cy="1618145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225" name="Group 224"/>
          <p:cNvGrpSpPr>
            <a:grpSpLocks noChangeAspect="1"/>
          </p:cNvGrpSpPr>
          <p:nvPr/>
        </p:nvGrpSpPr>
        <p:grpSpPr>
          <a:xfrm>
            <a:off x="5652990" y="1467433"/>
            <a:ext cx="846668" cy="828629"/>
            <a:chOff x="342900" y="1597188"/>
            <a:chExt cx="2287122" cy="2238398"/>
          </a:xfrm>
        </p:grpSpPr>
        <p:grpSp>
          <p:nvGrpSpPr>
            <p:cNvPr id="226" name="Group 225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7" name="Group 226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227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9" name="Group 228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0" name="Group 229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1" name="Group 230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231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232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233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234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6" name="Text Placeholder 1"/>
          <p:cNvSpPr txBox="1">
            <a:spLocks/>
          </p:cNvSpPr>
          <p:nvPr/>
        </p:nvSpPr>
        <p:spPr bwMode="auto">
          <a:xfrm>
            <a:off x="5274387" y="2532825"/>
            <a:ext cx="29276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Only the hundreds place changes. 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521" name="Table 5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54333"/>
              </p:ext>
            </p:extLst>
          </p:nvPr>
        </p:nvGraphicFramePr>
        <p:xfrm>
          <a:off x="914400" y="1532912"/>
          <a:ext cx="2514600" cy="2753339"/>
        </p:xfrm>
        <a:graphic>
          <a:graphicData uri="http://schemas.openxmlformats.org/drawingml/2006/table">
            <a:tbl>
              <a:tblPr/>
              <a:tblGrid>
                <a:gridCol w="1257300"/>
                <a:gridCol w="1257300"/>
              </a:tblGrid>
              <a:tr h="4037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Number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Minus100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59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62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60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84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2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5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  <a:ea typeface="MS PGothic" pitchFamily="34" charset="-128"/>
                        </a:rPr>
                        <a:t>09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3523555" y="2597057"/>
            <a:ext cx="1383044" cy="180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Text Placeholder 2"/>
          <p:cNvSpPr txBox="1">
            <a:spLocks/>
          </p:cNvSpPr>
          <p:nvPr/>
        </p:nvSpPr>
        <p:spPr bwMode="auto">
          <a:xfrm>
            <a:off x="2286000" y="79123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What’s my number?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1" name="Text Placeholder 2"/>
          <p:cNvSpPr txBox="1">
            <a:spLocks/>
          </p:cNvSpPr>
          <p:nvPr/>
        </p:nvSpPr>
        <p:spPr bwMode="auto">
          <a:xfrm>
            <a:off x="3247398" y="1691219"/>
            <a:ext cx="226022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Subtract 100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2" name="Text Placeholder 2"/>
          <p:cNvSpPr txBox="1">
            <a:spLocks/>
          </p:cNvSpPr>
          <p:nvPr/>
        </p:nvSpPr>
        <p:spPr bwMode="auto">
          <a:xfrm>
            <a:off x="2184589" y="2051792"/>
            <a:ext cx="1130111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59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162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260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284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latin typeface="Orly's Font 2" pitchFamily="66" charset="0"/>
              </a:rPr>
              <a:t>409</a:t>
            </a:r>
            <a:endParaRPr lang="en-US" dirty="0"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5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" grpId="0" animBg="1"/>
      <p:bldP spid="516" grpId="0" build="p"/>
      <p:bldP spid="120" grpId="0" build="p"/>
      <p:bldP spid="121" grpId="0" build="p"/>
      <p:bldP spid="12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98950" y="1176664"/>
            <a:ext cx="6858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to subtract 10 or 100 from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expanded notation.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971550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subtract 10 or 100 from a number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expanded notation.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905530"/>
            <a:ext cx="83003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787082" y="4029416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785343" y="3786646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042634" y="3590497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2769528" y="4486616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361261" y="3503514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145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432146" y="3775361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712878" y="3559842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2009076" y="1543050"/>
            <a:ext cx="3464668" cy="1785299"/>
            <a:chOff x="5614341" y="1463114"/>
            <a:chExt cx="2697291" cy="1396125"/>
          </a:xfrm>
        </p:grpSpPr>
        <p:grpSp>
          <p:nvGrpSpPr>
            <p:cNvPr id="184" name="Group 183"/>
            <p:cNvGrpSpPr>
              <a:grpSpLocks noChangeAspect="1"/>
            </p:cNvGrpSpPr>
            <p:nvPr/>
          </p:nvGrpSpPr>
          <p:grpSpPr>
            <a:xfrm>
              <a:off x="5614341" y="1463114"/>
              <a:ext cx="1377803" cy="1348452"/>
              <a:chOff x="342900" y="1597188"/>
              <a:chExt cx="2287122" cy="2238398"/>
            </a:xfrm>
          </p:grpSpPr>
          <p:grpSp>
            <p:nvGrpSpPr>
              <p:cNvPr id="249" name="Group 248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0" name="Group 249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1" name="Group 250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2" name="Group 251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3" name="Group 252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Group 253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5" name="Group 254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6" name="Group 255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7" name="Group 256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8" name="Group 257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6" name="Group 185"/>
            <p:cNvGrpSpPr>
              <a:grpSpLocks noChangeAspect="1"/>
            </p:cNvGrpSpPr>
            <p:nvPr/>
          </p:nvGrpSpPr>
          <p:grpSpPr>
            <a:xfrm>
              <a:off x="7872831" y="1469371"/>
              <a:ext cx="142641" cy="1389868"/>
              <a:chOff x="3882188" y="2366825"/>
              <a:chExt cx="182880" cy="1781967"/>
            </a:xfrm>
          </p:grpSpPr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7" name="Group 186"/>
            <p:cNvGrpSpPr>
              <a:grpSpLocks noChangeAspect="1"/>
            </p:cNvGrpSpPr>
            <p:nvPr/>
          </p:nvGrpSpPr>
          <p:grpSpPr>
            <a:xfrm>
              <a:off x="7651868" y="1469371"/>
              <a:ext cx="142641" cy="1389868"/>
              <a:chOff x="3882188" y="2366825"/>
              <a:chExt cx="182880" cy="1781967"/>
            </a:xfrm>
          </p:grpSpPr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8" name="Group 187"/>
            <p:cNvGrpSpPr>
              <a:grpSpLocks noChangeAspect="1"/>
            </p:cNvGrpSpPr>
            <p:nvPr/>
          </p:nvGrpSpPr>
          <p:grpSpPr>
            <a:xfrm>
              <a:off x="7385640" y="1469371"/>
              <a:ext cx="142641" cy="1389868"/>
              <a:chOff x="3882188" y="2366825"/>
              <a:chExt cx="182880" cy="1781967"/>
            </a:xfrm>
          </p:grpSpPr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9" name="Group 188"/>
            <p:cNvGrpSpPr>
              <a:grpSpLocks noChangeAspect="1"/>
            </p:cNvGrpSpPr>
            <p:nvPr/>
          </p:nvGrpSpPr>
          <p:grpSpPr>
            <a:xfrm>
              <a:off x="7128465" y="1469371"/>
              <a:ext cx="142641" cy="1389868"/>
              <a:chOff x="3882188" y="2366825"/>
              <a:chExt cx="182880" cy="1781967"/>
            </a:xfrm>
          </p:grpSpPr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2" name="Group 191"/>
            <p:cNvGrpSpPr/>
            <p:nvPr/>
          </p:nvGrpSpPr>
          <p:grpSpPr>
            <a:xfrm>
              <a:off x="8167408" y="1906338"/>
              <a:ext cx="144224" cy="938005"/>
              <a:chOff x="8167408" y="1707172"/>
              <a:chExt cx="144224" cy="938005"/>
            </a:xfrm>
          </p:grpSpPr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8168992" y="2502536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8168992" y="2303695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8168992" y="2104854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8167408" y="1906013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8168991" y="1707172"/>
                <a:ext cx="142640" cy="1426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415282"/>
              </p:ext>
            </p:extLst>
          </p:nvPr>
        </p:nvGraphicFramePr>
        <p:xfrm>
          <a:off x="6690945" y="1684077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02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5" grpId="0"/>
      <p:bldP spid="66" grpId="0"/>
      <p:bldP spid="67" grpId="0"/>
      <p:bldP spid="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46906" y="2117827"/>
            <a:ext cx="5456537" cy="1791736"/>
            <a:chOff x="846906" y="1089127"/>
            <a:chExt cx="5456537" cy="1791736"/>
          </a:xfrm>
        </p:grpSpPr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6113590" y="2232703"/>
              <a:ext cx="189853" cy="1898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6097085" y="1670277"/>
              <a:ext cx="189853" cy="1898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5184342" y="1171103"/>
              <a:ext cx="172594" cy="1681739"/>
              <a:chOff x="3882188" y="2366825"/>
              <a:chExt cx="182880" cy="1781961"/>
            </a:xfrm>
          </p:grpSpPr>
          <p:sp>
            <p:nvSpPr>
              <p:cNvPr id="10" name="Rectangle 9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>
              <a:off x="5491097" y="1178150"/>
              <a:ext cx="172594" cy="1681739"/>
              <a:chOff x="3882188" y="2366825"/>
              <a:chExt cx="182880" cy="1781961"/>
            </a:xfrm>
          </p:grpSpPr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>
              <a:grpSpLocks noChangeAspect="1"/>
            </p:cNvGrpSpPr>
            <p:nvPr/>
          </p:nvGrpSpPr>
          <p:grpSpPr>
            <a:xfrm>
              <a:off x="846906" y="1089127"/>
              <a:ext cx="1814905" cy="1776241"/>
              <a:chOff x="342900" y="1597188"/>
              <a:chExt cx="2287122" cy="2238398"/>
            </a:xfrm>
          </p:grpSpPr>
          <p:grpSp>
            <p:nvGrpSpPr>
              <p:cNvPr id="32" name="Group 31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32" name="Rectangle 1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Rectangle 1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Rectangle 1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Rectangle 1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Rectangle 1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Rectangle 1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Rectangle 1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Rectangle 1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Rectangle 1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Rectangle 1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" name="Group 32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22" name="Rectangle 1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Rectangle 1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Rectangle 1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tangle 1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tangle 1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tangle 1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tangle 1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Rectangle 1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Rectangle 1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Rectangle 1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" name="Group 33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12" name="Rectangle 1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Rectangle 1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Rectangle 1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Rectangle 1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Rectangle 1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Rectangle 1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Rectangle 1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Rectangle 1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Rectangle 1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Rectangle 1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Group 34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Rectangle 1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Rectangle 1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6" name="Group 35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Rectangle 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" name="Group 36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" name="Group 37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Rectangle 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62" name="Rectangle 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Rectangle 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Rectangle 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tangle 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Rectangle 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Rectangle 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ectangle 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" name="Group 39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" name="Rectangle 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Rectangle 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Rectangle 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" name="Group 40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2" name="Group 141"/>
            <p:cNvGrpSpPr>
              <a:grpSpLocks noChangeAspect="1"/>
            </p:cNvGrpSpPr>
            <p:nvPr/>
          </p:nvGrpSpPr>
          <p:grpSpPr>
            <a:xfrm>
              <a:off x="2814061" y="1104622"/>
              <a:ext cx="1814905" cy="1776241"/>
              <a:chOff x="342900" y="1597188"/>
              <a:chExt cx="2287122" cy="2238398"/>
            </a:xfrm>
          </p:grpSpPr>
          <p:grpSp>
            <p:nvGrpSpPr>
              <p:cNvPr id="143" name="Group 142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4" name="Group 143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5" name="Group 144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6" name="Group 145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7" name="Group 146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" name="Group 147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" name="Group 148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" name="Group 149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Rectangle 1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Rectangle 1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Rectangle 1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ectangle 1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1" name="Group 150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63" name="Rectangle 1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Rectangle 1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Rectangle 1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Rectangle 1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Rectangle 1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2" name="Group 151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tangle 1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tangle 1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53" name="Text Placeholder 1"/>
          <p:cNvSpPr txBox="1">
            <a:spLocks/>
          </p:cNvSpPr>
          <p:nvPr/>
        </p:nvSpPr>
        <p:spPr bwMode="auto">
          <a:xfrm>
            <a:off x="749025" y="4008857"/>
            <a:ext cx="3327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200</a:t>
            </a:r>
            <a:r>
              <a:rPr lang="en-US" dirty="0" smtClean="0">
                <a:solidFill>
                  <a:srgbClr val="0070C0"/>
                </a:solidFill>
              </a:rPr>
              <a:t>  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54" name="Text Placeholder 1"/>
          <p:cNvSpPr txBox="1">
            <a:spLocks/>
          </p:cNvSpPr>
          <p:nvPr/>
        </p:nvSpPr>
        <p:spPr bwMode="auto">
          <a:xfrm>
            <a:off x="5543550" y="3980748"/>
            <a:ext cx="1290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55" name="Text Placeholder 1"/>
          <p:cNvSpPr txBox="1">
            <a:spLocks/>
          </p:cNvSpPr>
          <p:nvPr/>
        </p:nvSpPr>
        <p:spPr bwMode="auto">
          <a:xfrm>
            <a:off x="4477272" y="4020287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20</a:t>
            </a:r>
            <a:endParaRPr lang="en-US" sz="2800" dirty="0">
              <a:solidFill>
                <a:srgbClr val="0070C0"/>
              </a:solidFill>
            </a:endParaRPr>
          </a:p>
        </p:txBody>
      </p:sp>
      <p:graphicFrame>
        <p:nvGraphicFramePr>
          <p:cNvPr id="260" name="Table 2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142535"/>
              </p:ext>
            </p:extLst>
          </p:nvPr>
        </p:nvGraphicFramePr>
        <p:xfrm>
          <a:off x="6834232" y="1885950"/>
          <a:ext cx="1767255" cy="2514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5"/>
                <a:gridCol w="589085"/>
                <a:gridCol w="589085"/>
              </a:tblGrid>
              <a:tr h="1828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Hundreds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  Tens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Orly's Font 2" pitchFamily="66" charset="0"/>
                        </a:rPr>
                        <a:t>  Ones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itchFamily="66" charset="0"/>
                      </a:endParaRPr>
                    </a:p>
                  </a:txBody>
                  <a:tcPr marL="9525" marR="9525" marT="7144" marB="0" vert="vert27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Orly's Font 2" panose="03000600000000000000" pitchFamily="66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Orly's Font 2" panose="03000600000000000000" pitchFamily="66" charset="0"/>
                      </a:endParaRPr>
                    </a:p>
                  </a:txBody>
                  <a:tcPr marL="9525" marR="9525" marT="7144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7" name="Text Placeholder 2"/>
          <p:cNvSpPr txBox="1">
            <a:spLocks/>
          </p:cNvSpPr>
          <p:nvPr/>
        </p:nvSpPr>
        <p:spPr bwMode="auto">
          <a:xfrm>
            <a:off x="876610" y="901800"/>
            <a:ext cx="75815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value of each digit depends on its place in 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0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build="p"/>
      <p:bldP spid="254" grpId="0" build="p"/>
      <p:bldP spid="255" grpId="0" build="p"/>
      <p:bldP spid="25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Picture 663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723401" y="2951881"/>
            <a:ext cx="1547474" cy="1791569"/>
          </a:xfrm>
          <a:prstGeom prst="rect">
            <a:avLst/>
          </a:prstGeom>
        </p:spPr>
      </p:pic>
      <p:sp>
        <p:nvSpPr>
          <p:cNvPr id="11" name="Cloud Callout 10"/>
          <p:cNvSpPr/>
          <p:nvPr/>
        </p:nvSpPr>
        <p:spPr>
          <a:xfrm>
            <a:off x="3346470" y="2979545"/>
            <a:ext cx="1874495" cy="1320277"/>
          </a:xfrm>
          <a:prstGeom prst="cloudCallout">
            <a:avLst>
              <a:gd name="adj1" fmla="val -76630"/>
              <a:gd name="adj2" fmla="val -1619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2925742" y="3244350"/>
            <a:ext cx="278892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 Expanded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notation</a:t>
            </a:r>
          </a:p>
        </p:txBody>
      </p:sp>
      <p:sp>
        <p:nvSpPr>
          <p:cNvPr id="876" name="Text Placeholder 3"/>
          <p:cNvSpPr txBox="1">
            <a:spLocks/>
          </p:cNvSpPr>
          <p:nvPr/>
        </p:nvSpPr>
        <p:spPr bwMode="auto">
          <a:xfrm>
            <a:off x="5349036" y="3932132"/>
            <a:ext cx="3337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300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+ 50 + 8 = 358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1154" y="1314450"/>
            <a:ext cx="3526624" cy="1146358"/>
            <a:chOff x="921154" y="1021249"/>
            <a:chExt cx="3526624" cy="1146358"/>
          </a:xfrm>
        </p:grpSpPr>
        <p:grpSp>
          <p:nvGrpSpPr>
            <p:cNvPr id="207" name="Group 206"/>
            <p:cNvGrpSpPr>
              <a:grpSpLocks noChangeAspect="1"/>
            </p:cNvGrpSpPr>
            <p:nvPr/>
          </p:nvGrpSpPr>
          <p:grpSpPr>
            <a:xfrm>
              <a:off x="2153807" y="1034586"/>
              <a:ext cx="1045498" cy="1125546"/>
              <a:chOff x="342900" y="1597188"/>
              <a:chExt cx="2287122" cy="2238398"/>
            </a:xfrm>
          </p:grpSpPr>
          <p:grpSp>
            <p:nvGrpSpPr>
              <p:cNvPr id="430" name="Group 42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1" name="Group 43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2" name="Group 43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3" name="Group 43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4" name="Group 43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5" name="Group 43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80" name="Rectangle 4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Rectangle 4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Rectangle 4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6" name="Group 43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Rectangle 4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Rectangle 4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Rectangle 4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Rectangle 4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Rectangle 4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Rectangle 4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Rectangle 4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7" name="Group 43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60" name="Rectangle 4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Rectangle 4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Rectangle 4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8" name="Group 43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Rectangle 4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Rectangle 4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Rectangle 4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Rectangle 4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Rectangle 4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7" name="Rectangle 4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Rectangle 4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Rectangle 4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39" name="Group 43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8" name="Group 207"/>
            <p:cNvGrpSpPr>
              <a:grpSpLocks noChangeAspect="1"/>
            </p:cNvGrpSpPr>
            <p:nvPr/>
          </p:nvGrpSpPr>
          <p:grpSpPr>
            <a:xfrm>
              <a:off x="921154" y="1042061"/>
              <a:ext cx="1045498" cy="1125546"/>
              <a:chOff x="342900" y="1597188"/>
              <a:chExt cx="2287122" cy="2238398"/>
            </a:xfrm>
          </p:grpSpPr>
          <p:grpSp>
            <p:nvGrpSpPr>
              <p:cNvPr id="320" name="Group 31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1" name="Group 32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2" name="Group 32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3" name="Group 32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4" name="Group 32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5" name="Group 32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6" name="Group 32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7" name="Group 32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50" name="Rectangle 3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tangle 3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8" name="Group 32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Rectangle 3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Rectangle 3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Rectangle 3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Rectangle 3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Rectangle 3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Rectangle 3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Rectangle 3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Rectangle 3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Rectangle 3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29" name="Group 32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9" name="Group 208"/>
            <p:cNvGrpSpPr>
              <a:grpSpLocks noChangeAspect="1"/>
            </p:cNvGrpSpPr>
            <p:nvPr/>
          </p:nvGrpSpPr>
          <p:grpSpPr>
            <a:xfrm>
              <a:off x="3402280" y="1021249"/>
              <a:ext cx="1045498" cy="1125546"/>
              <a:chOff x="342900" y="1597188"/>
              <a:chExt cx="2287122" cy="2238398"/>
            </a:xfrm>
          </p:grpSpPr>
          <p:grpSp>
            <p:nvGrpSpPr>
              <p:cNvPr id="210" name="Group 209"/>
              <p:cNvGrpSpPr>
                <a:grpSpLocks noChangeAspect="1"/>
              </p:cNvGrpSpPr>
              <p:nvPr/>
            </p:nvGrpSpPr>
            <p:grpSpPr>
              <a:xfrm>
                <a:off x="3429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1" name="Group 210"/>
              <p:cNvGrpSpPr>
                <a:grpSpLocks noChangeAspect="1"/>
              </p:cNvGrpSpPr>
              <p:nvPr/>
            </p:nvGrpSpPr>
            <p:grpSpPr>
              <a:xfrm>
                <a:off x="5715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" name="Group 211"/>
              <p:cNvGrpSpPr>
                <a:grpSpLocks noChangeAspect="1"/>
              </p:cNvGrpSpPr>
              <p:nvPr/>
            </p:nvGrpSpPr>
            <p:grpSpPr>
              <a:xfrm>
                <a:off x="800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3" name="Group 212"/>
              <p:cNvGrpSpPr>
                <a:grpSpLocks noChangeAspect="1"/>
              </p:cNvGrpSpPr>
              <p:nvPr/>
            </p:nvGrpSpPr>
            <p:grpSpPr>
              <a:xfrm>
                <a:off x="10287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4" name="Group 213"/>
              <p:cNvGrpSpPr>
                <a:grpSpLocks noChangeAspect="1"/>
              </p:cNvGrpSpPr>
              <p:nvPr/>
            </p:nvGrpSpPr>
            <p:grpSpPr>
              <a:xfrm>
                <a:off x="12572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5" name="Group 214"/>
              <p:cNvGrpSpPr>
                <a:grpSpLocks noChangeAspect="1"/>
              </p:cNvGrpSpPr>
              <p:nvPr/>
            </p:nvGrpSpPr>
            <p:grpSpPr>
              <a:xfrm>
                <a:off x="14858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6" name="Group 215"/>
              <p:cNvGrpSpPr>
                <a:grpSpLocks noChangeAspect="1"/>
              </p:cNvGrpSpPr>
              <p:nvPr/>
            </p:nvGrpSpPr>
            <p:grpSpPr>
              <a:xfrm>
                <a:off x="1714499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Rectangle 2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Rectangle 2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Rectangle 2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Rectangle 2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Rectangle 2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Rectangle 2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7" name="Group 216"/>
              <p:cNvGrpSpPr>
                <a:grpSpLocks noChangeAspect="1"/>
              </p:cNvGrpSpPr>
              <p:nvPr/>
            </p:nvGrpSpPr>
            <p:grpSpPr>
              <a:xfrm>
                <a:off x="19431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40" name="Rectangle 2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8" name="Group 217"/>
              <p:cNvGrpSpPr>
                <a:grpSpLocks noChangeAspect="1"/>
              </p:cNvGrpSpPr>
              <p:nvPr/>
            </p:nvGrpSpPr>
            <p:grpSpPr>
              <a:xfrm>
                <a:off x="2171703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30" name="Rectangle 2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Rectangle 2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Rectangle 2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Rectangle 2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Rectangle 2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Rectangle 2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6" name="Rectangle 2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7" name="Rectangle 2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Rectangle 2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Rectangle 2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9" name="Group 218"/>
              <p:cNvGrpSpPr>
                <a:grpSpLocks noChangeAspect="1"/>
              </p:cNvGrpSpPr>
              <p:nvPr/>
            </p:nvGrpSpPr>
            <p:grpSpPr>
              <a:xfrm>
                <a:off x="2400300" y="1597188"/>
                <a:ext cx="229722" cy="2238398"/>
                <a:chOff x="3882188" y="2366825"/>
                <a:chExt cx="182880" cy="1781967"/>
              </a:xfrm>
            </p:grpSpPr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" name="Group 1"/>
          <p:cNvGrpSpPr/>
          <p:nvPr/>
        </p:nvGrpSpPr>
        <p:grpSpPr>
          <a:xfrm>
            <a:off x="5254571" y="1340323"/>
            <a:ext cx="1095549" cy="1148651"/>
            <a:chOff x="4098070" y="1589380"/>
            <a:chExt cx="905415" cy="862998"/>
          </a:xfrm>
        </p:grpSpPr>
        <p:grpSp>
          <p:nvGrpSpPr>
            <p:cNvPr id="543" name="Group 542"/>
            <p:cNvGrpSpPr>
              <a:grpSpLocks noChangeAspect="1"/>
            </p:cNvGrpSpPr>
            <p:nvPr/>
          </p:nvGrpSpPr>
          <p:grpSpPr>
            <a:xfrm>
              <a:off x="4506493" y="1589381"/>
              <a:ext cx="88568" cy="862997"/>
              <a:chOff x="3882188" y="2366825"/>
              <a:chExt cx="182880" cy="1781963"/>
            </a:xfrm>
          </p:grpSpPr>
          <p:sp>
            <p:nvSpPr>
              <p:cNvPr id="566" name="Rectangle 56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4" name="Group 543"/>
            <p:cNvGrpSpPr>
              <a:grpSpLocks noChangeAspect="1"/>
            </p:cNvGrpSpPr>
            <p:nvPr/>
          </p:nvGrpSpPr>
          <p:grpSpPr>
            <a:xfrm>
              <a:off x="4302281" y="1589381"/>
              <a:ext cx="88568" cy="862997"/>
              <a:chOff x="3882188" y="2366825"/>
              <a:chExt cx="182880" cy="1781963"/>
            </a:xfrm>
          </p:grpSpPr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Rectangle 56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Rectangle 56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5" name="Rectangle 5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5" name="Group 544"/>
            <p:cNvGrpSpPr>
              <a:grpSpLocks noChangeAspect="1"/>
            </p:cNvGrpSpPr>
            <p:nvPr/>
          </p:nvGrpSpPr>
          <p:grpSpPr>
            <a:xfrm>
              <a:off x="4098070" y="1589381"/>
              <a:ext cx="88568" cy="862997"/>
              <a:chOff x="3882188" y="2366825"/>
              <a:chExt cx="182880" cy="1781963"/>
            </a:xfrm>
          </p:grpSpPr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3" name="Group 592"/>
            <p:cNvGrpSpPr>
              <a:grpSpLocks noChangeAspect="1"/>
            </p:cNvGrpSpPr>
            <p:nvPr/>
          </p:nvGrpSpPr>
          <p:grpSpPr>
            <a:xfrm>
              <a:off x="4914917" y="1589380"/>
              <a:ext cx="88568" cy="862998"/>
              <a:chOff x="3882188" y="2366825"/>
              <a:chExt cx="182880" cy="1781963"/>
            </a:xfrm>
          </p:grpSpPr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7" name="Rectangle 606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8" name="Rectangle 607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9" name="Rectangle 60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0" name="Rectangle 60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2" name="Rectangle 621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3" name="Rectangle 622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4" name="Rectangle 623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Rectangle 6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4" name="Group 593"/>
            <p:cNvGrpSpPr>
              <a:grpSpLocks noChangeAspect="1"/>
            </p:cNvGrpSpPr>
            <p:nvPr/>
          </p:nvGrpSpPr>
          <p:grpSpPr>
            <a:xfrm>
              <a:off x="4710689" y="1589380"/>
              <a:ext cx="88568" cy="862998"/>
              <a:chOff x="3882188" y="2366825"/>
              <a:chExt cx="182880" cy="1781963"/>
            </a:xfrm>
          </p:grpSpPr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255022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306309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272504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8" y="32459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361117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78986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3965908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7874490" y="1577549"/>
            <a:ext cx="321459" cy="839502"/>
            <a:chOff x="5171626" y="1739757"/>
            <a:chExt cx="265668" cy="693804"/>
          </a:xfrm>
        </p:grpSpPr>
        <p:sp>
          <p:nvSpPr>
            <p:cNvPr id="577" name="Rectangle 576"/>
            <p:cNvSpPr>
              <a:spLocks noChangeAspect="1"/>
            </p:cNvSpPr>
            <p:nvPr/>
          </p:nvSpPr>
          <p:spPr>
            <a:xfrm rot="5400000">
              <a:off x="5171626" y="2344993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 rot="5400000">
              <a:off x="5171626" y="1891065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 rot="5400000">
              <a:off x="5171626" y="2193683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5" name="Rectangle 644"/>
            <p:cNvSpPr>
              <a:spLocks noChangeAspect="1"/>
            </p:cNvSpPr>
            <p:nvPr/>
          </p:nvSpPr>
          <p:spPr>
            <a:xfrm rot="5400000">
              <a:off x="5171627" y="1739758"/>
              <a:ext cx="88567" cy="885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8" name="Rectangle 647"/>
            <p:cNvSpPr>
              <a:spLocks noChangeAspect="1"/>
            </p:cNvSpPr>
            <p:nvPr/>
          </p:nvSpPr>
          <p:spPr>
            <a:xfrm>
              <a:off x="5171626" y="2042374"/>
              <a:ext cx="88568" cy="885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348726" y="2010025"/>
              <a:ext cx="88568" cy="409841"/>
              <a:chOff x="5348726" y="2079475"/>
              <a:chExt cx="88568" cy="409841"/>
            </a:xfrm>
          </p:grpSpPr>
          <p:sp>
            <p:nvSpPr>
              <p:cNvPr id="644" name="Rectangle 643"/>
              <p:cNvSpPr>
                <a:spLocks noChangeAspect="1"/>
              </p:cNvSpPr>
              <p:nvPr/>
            </p:nvSpPr>
            <p:spPr>
              <a:xfrm rot="5400000">
                <a:off x="5348727" y="2234217"/>
                <a:ext cx="88567" cy="8856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7" name="Rectangle 646"/>
              <p:cNvSpPr>
                <a:spLocks noChangeAspect="1"/>
              </p:cNvSpPr>
              <p:nvPr/>
            </p:nvSpPr>
            <p:spPr>
              <a:xfrm>
                <a:off x="5348726" y="2400748"/>
                <a:ext cx="88568" cy="885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9" name="Rectangle 648"/>
              <p:cNvSpPr>
                <a:spLocks noChangeAspect="1"/>
              </p:cNvSpPr>
              <p:nvPr/>
            </p:nvSpPr>
            <p:spPr>
              <a:xfrm>
                <a:off x="5348726" y="2079475"/>
                <a:ext cx="88568" cy="885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5" name="Text Placeholder 3"/>
          <p:cNvSpPr txBox="1">
            <a:spLocks/>
          </p:cNvSpPr>
          <p:nvPr/>
        </p:nvSpPr>
        <p:spPr bwMode="auto">
          <a:xfrm>
            <a:off x="2400300" y="848986"/>
            <a:ext cx="5798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Hundreds, tens, and ones</a:t>
            </a:r>
            <a:endParaRPr lang="en-US" sz="2800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42" name="Text Placeholder 3"/>
          <p:cNvSpPr txBox="1">
            <a:spLocks/>
          </p:cNvSpPr>
          <p:nvPr/>
        </p:nvSpPr>
        <p:spPr bwMode="auto">
          <a:xfrm>
            <a:off x="4581530" y="2489581"/>
            <a:ext cx="281989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 groups of 10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50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79" name="Text Placeholder 3"/>
          <p:cNvSpPr txBox="1">
            <a:spLocks/>
          </p:cNvSpPr>
          <p:nvPr/>
        </p:nvSpPr>
        <p:spPr bwMode="auto">
          <a:xfrm>
            <a:off x="1156034" y="2514634"/>
            <a:ext cx="307362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3 groups of 100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          300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80" name="Text Placeholder 3"/>
          <p:cNvSpPr txBox="1">
            <a:spLocks/>
          </p:cNvSpPr>
          <p:nvPr/>
        </p:nvSpPr>
        <p:spPr bwMode="auto">
          <a:xfrm>
            <a:off x="7513992" y="2489582"/>
            <a:ext cx="145339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 ones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8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76" name="Text Placeholder 3"/>
          <p:cNvSpPr txBox="1">
            <a:spLocks/>
          </p:cNvSpPr>
          <p:nvPr/>
        </p:nvSpPr>
        <p:spPr bwMode="auto">
          <a:xfrm>
            <a:off x="6734948" y="3288179"/>
            <a:ext cx="11048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358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8" name="Text Placeholder 3"/>
          <p:cNvSpPr txBox="1">
            <a:spLocks/>
          </p:cNvSpPr>
          <p:nvPr/>
        </p:nvSpPr>
        <p:spPr bwMode="auto">
          <a:xfrm>
            <a:off x="2855939" y="4263329"/>
            <a:ext cx="5992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 hundreds + 5 tens + 8 ones = 358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7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876" grpId="0"/>
      <p:bldP spid="505" grpId="0"/>
      <p:bldP spid="542" grpId="0"/>
      <p:bldP spid="579" grpId="0"/>
      <p:bldP spid="580" grpId="0"/>
      <p:bldP spid="576" grpId="0"/>
      <p:bldP spid="5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4765290" y="3351981"/>
            <a:ext cx="991847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3763207" y="3104489"/>
            <a:ext cx="1002083" cy="168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798778" y="765706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Skip count by 100s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60" name="Cloud Callout 559"/>
          <p:cNvSpPr/>
          <p:nvPr/>
        </p:nvSpPr>
        <p:spPr>
          <a:xfrm>
            <a:off x="5455206" y="1804671"/>
            <a:ext cx="3448355" cy="1477076"/>
          </a:xfrm>
          <a:prstGeom prst="cloudCallout">
            <a:avLst>
              <a:gd name="adj1" fmla="val -57777"/>
              <a:gd name="adj2" fmla="val 6939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1" name="TextBox 560"/>
          <p:cNvSpPr txBox="1"/>
          <p:nvPr/>
        </p:nvSpPr>
        <p:spPr>
          <a:xfrm>
            <a:off x="6093532" y="1995599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hundreds digit decreases by one. </a:t>
            </a:r>
          </a:p>
        </p:txBody>
      </p:sp>
      <p:sp>
        <p:nvSpPr>
          <p:cNvPr id="562" name="TextBox 561"/>
          <p:cNvSpPr txBox="1"/>
          <p:nvPr/>
        </p:nvSpPr>
        <p:spPr>
          <a:xfrm>
            <a:off x="5757137" y="2065546"/>
            <a:ext cx="3158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and ones digits are both zero. They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 not change. </a:t>
            </a:r>
          </a:p>
        </p:txBody>
      </p:sp>
      <p:sp>
        <p:nvSpPr>
          <p:cNvPr id="563" name="Text Placeholder 2"/>
          <p:cNvSpPr txBox="1">
            <a:spLocks/>
          </p:cNvSpPr>
          <p:nvPr/>
        </p:nvSpPr>
        <p:spPr bwMode="auto">
          <a:xfrm>
            <a:off x="2348129" y="1474744"/>
            <a:ext cx="1766671" cy="40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71" name="Text Placeholder 2"/>
          <p:cNvSpPr txBox="1">
            <a:spLocks/>
          </p:cNvSpPr>
          <p:nvPr/>
        </p:nvSpPr>
        <p:spPr bwMode="auto">
          <a:xfrm>
            <a:off x="758233" y="1729403"/>
            <a:ext cx="1780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171700" y="1729403"/>
            <a:ext cx="430344" cy="1704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/>
          <p:cNvCxnSpPr/>
          <p:nvPr/>
        </p:nvCxnSpPr>
        <p:spPr>
          <a:xfrm>
            <a:off x="2178508" y="1912549"/>
            <a:ext cx="423536" cy="15606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9" name="TextBox 578"/>
          <p:cNvSpPr txBox="1"/>
          <p:nvPr/>
        </p:nvSpPr>
        <p:spPr>
          <a:xfrm>
            <a:off x="6093532" y="2134098"/>
            <a:ext cx="236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 are subtracting 100.</a:t>
            </a:r>
          </a:p>
        </p:txBody>
      </p:sp>
      <p:cxnSp>
        <p:nvCxnSpPr>
          <p:cNvPr id="580" name="Straight Connector 579"/>
          <p:cNvCxnSpPr/>
          <p:nvPr/>
        </p:nvCxnSpPr>
        <p:spPr>
          <a:xfrm>
            <a:off x="2756680" y="2431637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" name="Straight Connector 582"/>
          <p:cNvCxnSpPr/>
          <p:nvPr/>
        </p:nvCxnSpPr>
        <p:spPr>
          <a:xfrm>
            <a:off x="2796346" y="2897187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Straight Connector 583"/>
          <p:cNvCxnSpPr/>
          <p:nvPr/>
        </p:nvCxnSpPr>
        <p:spPr>
          <a:xfrm>
            <a:off x="2771294" y="3385701"/>
            <a:ext cx="3424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Rectangle 584"/>
          <p:cNvSpPr/>
          <p:nvPr/>
        </p:nvSpPr>
        <p:spPr>
          <a:xfrm rot="5400000">
            <a:off x="1597901" y="2888342"/>
            <a:ext cx="3489410" cy="47566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60" grpId="0" animBg="1"/>
      <p:bldP spid="561" grpId="0"/>
      <p:bldP spid="561" grpId="1"/>
      <p:bldP spid="562" grpId="0"/>
      <p:bldP spid="562" grpId="1"/>
      <p:bldP spid="563" grpId="0" uiExpand="1" build="p"/>
      <p:bldP spid="571" grpId="0" build="p"/>
      <p:bldP spid="579" grpId="0"/>
      <p:bldP spid="585" grpId="0" animBg="1"/>
      <p:bldP spid="58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5456807" y="3470491"/>
            <a:ext cx="1766671" cy="148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640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`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56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2815097" y="2729799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1792787" y="2458875"/>
            <a:ext cx="1002083" cy="188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Cloud Callout 559"/>
          <p:cNvSpPr/>
          <p:nvPr/>
        </p:nvSpPr>
        <p:spPr>
          <a:xfrm>
            <a:off x="342900" y="1025481"/>
            <a:ext cx="3448355" cy="1477076"/>
          </a:xfrm>
          <a:prstGeom prst="cloudCallout">
            <a:avLst>
              <a:gd name="adj1" fmla="val 51560"/>
              <a:gd name="adj2" fmla="val 7956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61" name="TextBox 560"/>
          <p:cNvSpPr txBox="1"/>
          <p:nvPr/>
        </p:nvSpPr>
        <p:spPr>
          <a:xfrm>
            <a:off x="920755" y="1302354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place decreases by one. 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123291" y="1813704"/>
            <a:ext cx="430344" cy="1704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/>
          <p:cNvCxnSpPr/>
          <p:nvPr/>
        </p:nvCxnSpPr>
        <p:spPr>
          <a:xfrm>
            <a:off x="5103849" y="2006313"/>
            <a:ext cx="423536" cy="15606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9" name="TextBox 578"/>
          <p:cNvSpPr txBox="1"/>
          <p:nvPr/>
        </p:nvSpPr>
        <p:spPr>
          <a:xfrm>
            <a:off x="934847" y="1143648"/>
            <a:ext cx="2364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When we subtract 100, the hundreds place decreases by 1.</a:t>
            </a:r>
          </a:p>
        </p:txBody>
      </p:sp>
      <p:cxnSp>
        <p:nvCxnSpPr>
          <p:cNvPr id="584" name="Straight Connector 583"/>
          <p:cNvCxnSpPr/>
          <p:nvPr/>
        </p:nvCxnSpPr>
        <p:spPr>
          <a:xfrm>
            <a:off x="6171961" y="3857564"/>
            <a:ext cx="3113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4270086" y="2877639"/>
            <a:ext cx="3637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650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640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386346" y="3643182"/>
            <a:ext cx="11950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6188687" y="4380420"/>
            <a:ext cx="31130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498358" y="3681716"/>
            <a:ext cx="430344" cy="1704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498358" y="3852178"/>
            <a:ext cx="423536" cy="15606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819794" y="678494"/>
            <a:ext cx="5973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100 = 600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5516876" y="1442402"/>
            <a:ext cx="114932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600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4065481" y="1871055"/>
            <a:ext cx="11950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583" name="Straight Connector 582"/>
          <p:cNvCxnSpPr/>
          <p:nvPr/>
        </p:nvCxnSpPr>
        <p:spPr>
          <a:xfrm>
            <a:off x="5693045" y="1870384"/>
            <a:ext cx="2830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0" name="Straight Connector 579"/>
          <p:cNvCxnSpPr/>
          <p:nvPr/>
        </p:nvCxnSpPr>
        <p:spPr>
          <a:xfrm>
            <a:off x="5701798" y="2370247"/>
            <a:ext cx="2830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81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560" grpId="0" animBg="1"/>
      <p:bldP spid="561" grpId="0" uiExpand="1"/>
      <p:bldP spid="579" grpId="0"/>
      <p:bldP spid="579" grpId="1" uiExpand="1"/>
      <p:bldP spid="17" grpId="0" build="p"/>
      <p:bldP spid="19" grpId="0" uiExpand="1" build="p"/>
      <p:bldP spid="23" grpId="0" build="p"/>
      <p:bldP spid="24" grpId="0" uiExpand="1" build="p"/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Text Placeholder 2"/>
          <p:cNvSpPr txBox="1">
            <a:spLocks/>
          </p:cNvSpPr>
          <p:nvPr/>
        </p:nvSpPr>
        <p:spPr bwMode="auto">
          <a:xfrm>
            <a:off x="3543300" y="749298"/>
            <a:ext cx="2575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028700" y="2334281"/>
            <a:ext cx="85725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     253 =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hundreds + 5 tens + 3 ones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253 - 10 =2 hundreds + 4 tens + 3 ones 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49" name="Text Placeholder 2"/>
          <p:cNvSpPr txBox="1">
            <a:spLocks/>
          </p:cNvSpPr>
          <p:nvPr/>
        </p:nvSpPr>
        <p:spPr bwMode="auto">
          <a:xfrm>
            <a:off x="2171700" y="3879740"/>
            <a:ext cx="48753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253 - 10 = 243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50" name="Cloud Callout 449"/>
          <p:cNvSpPr/>
          <p:nvPr/>
        </p:nvSpPr>
        <p:spPr>
          <a:xfrm>
            <a:off x="6286500" y="3108658"/>
            <a:ext cx="2410690" cy="1471041"/>
          </a:xfrm>
          <a:prstGeom prst="cloudCallout">
            <a:avLst>
              <a:gd name="adj1" fmla="val -58624"/>
              <a:gd name="adj2" fmla="val -38772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6400800" y="3479628"/>
            <a:ext cx="2057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All I need to do is look at the tens. </a:t>
            </a:r>
          </a:p>
        </p:txBody>
      </p:sp>
      <p:sp>
        <p:nvSpPr>
          <p:cNvPr id="7" name="Rectangle 6"/>
          <p:cNvSpPr/>
          <p:nvPr/>
        </p:nvSpPr>
        <p:spPr>
          <a:xfrm rot="5400000">
            <a:off x="4714696" y="2290141"/>
            <a:ext cx="1465118" cy="10287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6069935" y="524722"/>
            <a:ext cx="129696" cy="1263515"/>
            <a:chOff x="3882159" y="2366825"/>
            <a:chExt cx="182909" cy="1781961"/>
          </a:xfrm>
        </p:grpSpPr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59" y="2725042"/>
              <a:ext cx="182878" cy="18287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299877" y="1477030"/>
            <a:ext cx="29866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253 - 10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68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" grpId="0" build="p"/>
      <p:bldP spid="447" grpId="0" build="p"/>
      <p:bldP spid="449" grpId="0" build="p"/>
      <p:bldP spid="450" grpId="0" animBg="1"/>
      <p:bldP spid="6" grpId="0"/>
      <p:bldP spid="7" grpId="0" animBg="1"/>
      <p:bldP spid="3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170" y="2919783"/>
            <a:ext cx="2166399" cy="210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7" name="Text Placeholder 2"/>
          <p:cNvSpPr txBox="1">
            <a:spLocks/>
          </p:cNvSpPr>
          <p:nvPr/>
        </p:nvSpPr>
        <p:spPr bwMode="auto">
          <a:xfrm>
            <a:off x="1385694" y="1428750"/>
            <a:ext cx="35433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253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= 243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50" name="Cloud Callout 449"/>
          <p:cNvSpPr/>
          <p:nvPr/>
        </p:nvSpPr>
        <p:spPr>
          <a:xfrm>
            <a:off x="4741165" y="2096605"/>
            <a:ext cx="2916935" cy="1618145"/>
          </a:xfrm>
          <a:prstGeom prst="cloudCallout">
            <a:avLst>
              <a:gd name="adj1" fmla="val -62060"/>
              <a:gd name="adj2" fmla="val 7115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5007266" y="2285821"/>
            <a:ext cx="24770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When we subtract 1 ten the ones place does not change.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4982102" y="2467072"/>
            <a:ext cx="256489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When I subtract 10 just look at the tens place. 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1371600" y="1954187"/>
            <a:ext cx="302034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243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= 233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233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= 223 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543300" y="749298"/>
            <a:ext cx="2575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6069935" y="524722"/>
            <a:ext cx="129696" cy="1263515"/>
            <a:chOff x="3882159" y="2366825"/>
            <a:chExt cx="182909" cy="1781961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59" y="2725042"/>
              <a:ext cx="182878" cy="18287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43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" grpId="0"/>
      <p:bldP spid="450" grpId="0" animBg="1"/>
      <p:bldP spid="7" grpId="0" uiExpand="1"/>
      <p:bldP spid="7" grpId="1"/>
      <p:bldP spid="8" grpId="0"/>
      <p:bldP spid="20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8737</TotalTime>
  <Words>458</Words>
  <Application>Microsoft Office PowerPoint</Application>
  <PresentationFormat>On-screen Show (16:9)</PresentationFormat>
  <Paragraphs>119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Courier New</vt:lpstr>
      <vt:lpstr>Orly's Font 2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330</cp:revision>
  <dcterms:created xsi:type="dcterms:W3CDTF">2011-06-12T17:04:43Z</dcterms:created>
  <dcterms:modified xsi:type="dcterms:W3CDTF">2015-06-07T13:29:02Z</dcterms:modified>
</cp:coreProperties>
</file>